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2" r:id="rId9"/>
    <p:sldId id="266" r:id="rId10"/>
    <p:sldId id="264" r:id="rId11"/>
    <p:sldId id="260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4D4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7" autoAdjust="0"/>
  </p:normalViewPr>
  <p:slideViewPr>
    <p:cSldViewPr>
      <p:cViewPr varScale="1">
        <p:scale>
          <a:sx n="99" d="100"/>
          <a:sy n="99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5E99E-DC1A-47BD-8A6F-8C035DA3414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2CEEF-396E-4C5B-B196-03A89180399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801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801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9F993-19B6-463D-ACCA-A595C362915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89C5C-CFEF-424E-9ED9-9A48BFD43A8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D180F-7CE4-4AE4-9F1E-60605D29F05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3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3716D-7E04-4505-A76F-E4A79A72DB4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38A03-B641-4D78-969D-18591F5610C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E9246-3441-4B73-9329-499602F7C35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CB5E-5CB7-4139-B2C4-2B18A2C2E68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3FECB-F5B5-4166-A910-7801D51AC6E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D7272-FF32-4AD8-B4B7-94F1D70DC7D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ub_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D4A48"/>
                </a:solidFill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D4A48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D4A48"/>
                </a:solidFill>
              </a:defRPr>
            </a:lvl1pPr>
          </a:lstStyle>
          <a:p>
            <a:fld id="{DE82C3D9-BF37-4D9F-8116-09C7E38C1558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4D4A4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D4A4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4D4A4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D4A4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A4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A4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A4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A4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A4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openphacts.org/signu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rys.com/micro/academic/" TargetMode="External"/><Relationship Id="rId2" Type="http://schemas.openxmlformats.org/officeDocument/2006/relationships/hyperlink" Target="http://accelrys.com/products/pipeline-pilo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unity.accelrys.com/groups/openphacts" TargetMode="External"/><Relationship Id="rId4" Type="http://schemas.openxmlformats.org/officeDocument/2006/relationships/hyperlink" Target="https://community.accelrys.com/docs/DOC-654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/" TargetMode="External"/><Relationship Id="rId2" Type="http://schemas.openxmlformats.org/officeDocument/2006/relationships/hyperlink" Target="http://www.compileonline.com/execute_python_onlin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ython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eta.openphacts.org/1.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jsonviewer.stack.h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i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7950" y="4337050"/>
            <a:ext cx="7772400" cy="82073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AT" sz="2800" b="1" dirty="0" smtClean="0">
                <a:solidFill>
                  <a:srgbClr val="4D4A48"/>
                </a:solidFill>
              </a:rPr>
              <a:t>Connecting to Open PHACTS API via Python/Pipeline Pilot</a:t>
            </a:r>
            <a:endParaRPr lang="de-DE" sz="2800" b="1" dirty="0">
              <a:solidFill>
                <a:srgbClr val="4D4A48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5229200"/>
            <a:ext cx="6400800" cy="1008062"/>
          </a:xfrm>
        </p:spPr>
        <p:txBody>
          <a:bodyPr/>
          <a:lstStyle/>
          <a:p>
            <a:pPr algn="l"/>
            <a:r>
              <a:rPr lang="de-AT" sz="1600" b="1" dirty="0" smtClean="0"/>
              <a:t>6th Open PHACTS Community Workshop</a:t>
            </a:r>
          </a:p>
          <a:p>
            <a:pPr algn="l"/>
            <a:r>
              <a:rPr lang="de-AT" i="1" dirty="0" smtClean="0"/>
              <a:t>Register for the API at </a:t>
            </a:r>
            <a:r>
              <a:rPr lang="de-AT" dirty="0" smtClean="0">
                <a:hlinkClick r:id="rId3"/>
              </a:rPr>
              <a:t>https://dev.openphacts.org/signup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Pilot (Accelrys‘ scientific informatics platform)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r>
              <a:rPr lang="de-AT" dirty="0" smtClean="0"/>
              <a:t>Pipeline Pilot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hlinkClick r:id="rId2"/>
              </a:rPr>
              <a:t>http://accelrys.com/products/pipeline-pilot/</a:t>
            </a: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r>
              <a:rPr lang="de-AT" dirty="0" smtClean="0"/>
              <a:t>Accelrys Academic Solutions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hlinkClick r:id="rId3"/>
              </a:rPr>
              <a:t>http://accelrys.com/micro/academic/</a:t>
            </a:r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>
              <a:buFontTx/>
              <a:buNone/>
            </a:pPr>
            <a:r>
              <a:rPr lang="de-AT" dirty="0" smtClean="0"/>
              <a:t>Open PHACTS Component Collection 2.0</a:t>
            </a:r>
            <a:endParaRPr lang="de-AT" sz="1200" dirty="0"/>
          </a:p>
          <a:p>
            <a:r>
              <a:rPr lang="de-AT" dirty="0" smtClean="0">
                <a:hlinkClick r:id="rId4"/>
              </a:rPr>
              <a:t>https://community.accelrys.com/docs/DOC-6547</a:t>
            </a:r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r>
              <a:rPr lang="de-AT" dirty="0" smtClean="0"/>
              <a:t>Open PHACTS Pipeline Pilot Community Portal</a:t>
            </a:r>
            <a:endParaRPr lang="de-AT" dirty="0"/>
          </a:p>
          <a:p>
            <a:r>
              <a:rPr lang="de-AT" dirty="0" smtClean="0">
                <a:hlinkClick r:id="rId5"/>
              </a:rPr>
              <a:t>https://community.accelrys.com/groups/openphacts</a:t>
            </a:r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59974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Pilot</a:t>
            </a:r>
            <a:endParaRPr lang="de-AT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3861048"/>
            <a:ext cx="545093" cy="678361"/>
          </a:xfrm>
          <a:prstGeom prst="roundRect">
            <a:avLst/>
          </a:prstGeom>
          <a:solidFill>
            <a:srgbClr val="FF6600">
              <a:alpha val="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331640" y="5589240"/>
            <a:ext cx="2808312" cy="864096"/>
          </a:xfrm>
          <a:prstGeom prst="roundRect">
            <a:avLst/>
          </a:prstGeom>
          <a:solidFill>
            <a:srgbClr val="FF6600">
              <a:alpha val="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355976" y="5517232"/>
            <a:ext cx="2952328" cy="984167"/>
          </a:xfrm>
          <a:prstGeom prst="roundRect">
            <a:avLst/>
          </a:prstGeom>
          <a:solidFill>
            <a:srgbClr val="FF6600">
              <a:alpha val="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475656" y="2780928"/>
            <a:ext cx="2016224" cy="2520280"/>
          </a:xfrm>
          <a:prstGeom prst="roundRect">
            <a:avLst/>
          </a:prstGeom>
          <a:solidFill>
            <a:srgbClr val="FF6600">
              <a:alpha val="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Arrow 13"/>
          <p:cNvSpPr/>
          <p:nvPr/>
        </p:nvSpPr>
        <p:spPr>
          <a:xfrm rot="20884063">
            <a:off x="5223720" y="3970139"/>
            <a:ext cx="1720893" cy="21515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20272" y="3573016"/>
            <a:ext cx="151216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 smtClean="0"/>
              <a:t>Open PHACTS chemical structure search component</a:t>
            </a:r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7668344" y="5013176"/>
            <a:ext cx="100811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 smtClean="0"/>
              <a:t>Component Parameters</a:t>
            </a:r>
            <a:endParaRPr lang="en-GB" sz="1200" dirty="0"/>
          </a:p>
        </p:txBody>
      </p:sp>
      <p:sp>
        <p:nvSpPr>
          <p:cNvPr id="17" name="Left Arrow 16"/>
          <p:cNvSpPr/>
          <p:nvPr/>
        </p:nvSpPr>
        <p:spPr>
          <a:xfrm rot="20076874">
            <a:off x="7398806" y="5630283"/>
            <a:ext cx="576064" cy="21602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07504" y="2780928"/>
            <a:ext cx="108012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 smtClean="0"/>
              <a:t>Open PHACTS components</a:t>
            </a:r>
            <a:endParaRPr lang="en-GB" sz="1200" dirty="0"/>
          </a:p>
        </p:txBody>
      </p:sp>
      <p:sp>
        <p:nvSpPr>
          <p:cNvPr id="20" name="Left Arrow 19"/>
          <p:cNvSpPr/>
          <p:nvPr/>
        </p:nvSpPr>
        <p:spPr>
          <a:xfrm rot="12030860">
            <a:off x="847170" y="3523088"/>
            <a:ext cx="576064" cy="21602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0" y="5301208"/>
            <a:ext cx="108012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 smtClean="0"/>
              <a:t>Description of selected component</a:t>
            </a:r>
            <a:endParaRPr lang="en-GB" sz="1200" dirty="0"/>
          </a:p>
        </p:txBody>
      </p:sp>
      <p:sp>
        <p:nvSpPr>
          <p:cNvPr id="22" name="Left Arrow 21"/>
          <p:cNvSpPr/>
          <p:nvPr/>
        </p:nvSpPr>
        <p:spPr>
          <a:xfrm rot="12533713">
            <a:off x="697753" y="6075566"/>
            <a:ext cx="576064" cy="20713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AT" dirty="0" smtClean="0"/>
              <a:t>Building a protocol</a:t>
            </a:r>
          </a:p>
          <a:p>
            <a:pPr>
              <a:buFont typeface="+mj-lt"/>
              <a:buAutoNum type="arabicPeriod"/>
            </a:pPr>
            <a:r>
              <a:rPr lang="de-AT" dirty="0" smtClean="0"/>
              <a:t>Feeding </a:t>
            </a:r>
            <a:r>
              <a:rPr lang="de-AT" dirty="0" smtClean="0"/>
              <a:t>in data</a:t>
            </a:r>
          </a:p>
          <a:p>
            <a:pPr>
              <a:buFont typeface="+mj-lt"/>
              <a:buAutoNum type="arabicPeriod"/>
            </a:pPr>
            <a:r>
              <a:rPr lang="de-AT" dirty="0" smtClean="0"/>
              <a:t>Preparing data for the API component</a:t>
            </a:r>
            <a:endParaRPr lang="de-AT" dirty="0" smtClean="0"/>
          </a:p>
          <a:p>
            <a:pPr>
              <a:buFont typeface="+mj-lt"/>
              <a:buAutoNum type="arabicPeriod"/>
            </a:pPr>
            <a:r>
              <a:rPr lang="de-AT" dirty="0" smtClean="0"/>
              <a:t>API component</a:t>
            </a:r>
            <a:endParaRPr lang="de-AT" dirty="0" smtClean="0"/>
          </a:p>
          <a:p>
            <a:pPr>
              <a:buFont typeface="+mj-lt"/>
              <a:buAutoNum type="arabicPeriod"/>
            </a:pPr>
            <a:r>
              <a:rPr lang="de-AT" dirty="0" smtClean="0"/>
              <a:t>Handling the output</a:t>
            </a:r>
            <a:endParaRPr lang="de-AT" dirty="0" smtClean="0"/>
          </a:p>
          <a:p>
            <a:pPr>
              <a:buFont typeface="+mj-lt"/>
              <a:buAutoNum type="arabicPeriod"/>
            </a:pPr>
            <a:r>
              <a:rPr lang="de-AT" dirty="0" smtClean="0"/>
              <a:t>Saving the results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1. Feeding in data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r>
              <a:rPr lang="de-AT" dirty="0" smtClean="0"/>
              <a:t>What format is the </a:t>
            </a:r>
            <a:r>
              <a:rPr lang="de-AT" dirty="0" smtClean="0"/>
              <a:t>Input?</a:t>
            </a:r>
            <a:endParaRPr lang="de-AT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5235" t="13086" r="28738" b="38188"/>
          <a:stretch>
            <a:fillRect/>
          </a:stretch>
        </p:blipFill>
        <p:spPr bwMode="auto">
          <a:xfrm>
            <a:off x="179512" y="2780928"/>
            <a:ext cx="31279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5148064" cy="395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2. Preparing data for the API component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Does the input data need altered?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/>
              <a:t>Is the input data complete?  </a:t>
            </a:r>
            <a:r>
              <a:rPr lang="de-AT" dirty="0" smtClean="0"/>
              <a:t>E.g. do tautomers need to baccounted for?</a:t>
            </a:r>
            <a:endParaRPr lang="de-A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156" t="26577" r="35032" b="57919"/>
          <a:stretch>
            <a:fillRect/>
          </a:stretch>
        </p:blipFill>
        <p:spPr bwMode="auto">
          <a:xfrm>
            <a:off x="6660232" y="2132856"/>
            <a:ext cx="936104" cy="98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24944"/>
            <a:ext cx="4896544" cy="37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</a:t>
            </a:r>
            <a:r>
              <a:rPr lang="de-AT" sz="1900" b="1" i="1" dirty="0" smtClean="0"/>
              <a:t>Keeping track of data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r>
              <a:rPr lang="de-AT" dirty="0" smtClean="0"/>
              <a:t>HTML Molecular</a:t>
            </a:r>
          </a:p>
          <a:p>
            <a:pPr>
              <a:buFontTx/>
              <a:buNone/>
            </a:pPr>
            <a:r>
              <a:rPr lang="de-AT" dirty="0" smtClean="0"/>
              <a:t>Table Viewer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34148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</a:t>
            </a:r>
            <a:r>
              <a:rPr lang="de-AT" sz="1900" b="1" i="1" dirty="0" smtClean="0"/>
              <a:t>Keeping track of data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r>
              <a:rPr lang="de-AT" dirty="0" smtClean="0"/>
              <a:t>HTML Molecular</a:t>
            </a:r>
          </a:p>
          <a:p>
            <a:pPr>
              <a:buFontTx/>
              <a:buNone/>
            </a:pPr>
            <a:r>
              <a:rPr lang="de-AT" dirty="0" smtClean="0"/>
              <a:t>Table Viewer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7616" r="49207" b="36283"/>
          <a:stretch>
            <a:fillRect/>
          </a:stretch>
        </p:blipFill>
        <p:spPr bwMode="auto">
          <a:xfrm>
            <a:off x="2339752" y="2060848"/>
            <a:ext cx="518457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3. API component 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5904656" cy="453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491880" y="4221088"/>
            <a:ext cx="2952328" cy="2304256"/>
          </a:xfrm>
          <a:prstGeom prst="roundRect">
            <a:avLst/>
          </a:prstGeom>
          <a:solidFill>
            <a:srgbClr val="FF6600">
              <a:alpha val="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04248" y="4581128"/>
            <a:ext cx="165618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GB" sz="1200" dirty="0" smtClean="0"/>
              <a:t>Same parameters as available on the API dev page</a:t>
            </a:r>
            <a:endParaRPr lang="en-GB" sz="1200" dirty="0"/>
          </a:p>
        </p:txBody>
      </p:sp>
      <p:sp>
        <p:nvSpPr>
          <p:cNvPr id="7" name="Left Arrow 6"/>
          <p:cNvSpPr/>
          <p:nvPr/>
        </p:nvSpPr>
        <p:spPr>
          <a:xfrm rot="20076874">
            <a:off x="6462702" y="5414260"/>
            <a:ext cx="576064" cy="21602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4. Handling the Output 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907704" y="2780928"/>
            <a:ext cx="4680520" cy="1728192"/>
            <a:chOff x="2123728" y="2276872"/>
            <a:chExt cx="4176464" cy="136815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9577" t="14508" r="21517" b="68906"/>
            <a:stretch>
              <a:fillRect/>
            </a:stretch>
          </p:blipFill>
          <p:spPr bwMode="auto">
            <a:xfrm>
              <a:off x="2123728" y="2276872"/>
              <a:ext cx="417646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4932040" y="2708920"/>
              <a:ext cx="504056" cy="36004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4. Handling the Output 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05" t="9915" r="3058" b="17128"/>
          <a:stretch>
            <a:fillRect/>
          </a:stretch>
        </p:blipFill>
        <p:spPr bwMode="auto">
          <a:xfrm>
            <a:off x="323527" y="1988840"/>
            <a:ext cx="754768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Python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r>
              <a:rPr lang="de-AT" dirty="0" smtClean="0"/>
              <a:t>Online Python interpreter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hlinkClick r:id="rId2"/>
              </a:rPr>
              <a:t>http://www.compileonline.com/execute_python_online.php</a:t>
            </a: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r>
              <a:rPr lang="de-AT" dirty="0" smtClean="0"/>
              <a:t>Download Python</a:t>
            </a:r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hlinkClick r:id="rId3"/>
              </a:rPr>
              <a:t>https://www.python.org/download/</a:t>
            </a:r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>
              <a:buFontTx/>
              <a:buNone/>
            </a:pPr>
            <a:r>
              <a:rPr lang="de-AT" dirty="0" smtClean="0"/>
              <a:t>For documentation, tutorials, beginners guides...</a:t>
            </a:r>
            <a:endParaRPr lang="de-AT" sz="1200" dirty="0"/>
          </a:p>
          <a:p>
            <a:pPr>
              <a:buFont typeface="Arial" pitchFamily="34" charset="0"/>
              <a:buChar char="•"/>
            </a:pPr>
            <a:r>
              <a:rPr lang="de-AT" dirty="0" smtClean="0">
                <a:hlinkClick r:id="rId4"/>
              </a:rPr>
              <a:t>http://www.python.org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4. Handling the Output 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832648" cy="448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4. Handling the Output 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05" t="9915" r="3058" b="17128"/>
          <a:stretch>
            <a:fillRect/>
          </a:stretch>
        </p:blipFill>
        <p:spPr bwMode="auto">
          <a:xfrm>
            <a:off x="323527" y="1988840"/>
            <a:ext cx="754768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4. Handling the Output 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5832648" cy="448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4. Handling the Output 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885" t="9237" r="4372" b="11573"/>
          <a:stretch>
            <a:fillRect/>
          </a:stretch>
        </p:blipFill>
        <p:spPr bwMode="auto">
          <a:xfrm>
            <a:off x="611560" y="2060848"/>
            <a:ext cx="771140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4. Handling the Output 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543519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51" t="8744" r="62008" b="13351"/>
          <a:stretch>
            <a:fillRect/>
          </a:stretch>
        </p:blipFill>
        <p:spPr bwMode="auto">
          <a:xfrm>
            <a:off x="5652120" y="2132856"/>
            <a:ext cx="332868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Pipeline </a:t>
            </a:r>
            <a:r>
              <a:rPr lang="de-AT" sz="1900" b="1" dirty="0" smtClean="0"/>
              <a:t>Pilot – 5. Saving the results </a:t>
            </a:r>
            <a:endParaRPr lang="de-AT" sz="1900" b="1" dirty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  <a:p>
            <a:pPr>
              <a:buFontTx/>
              <a:buNone/>
            </a:pPr>
            <a:endParaRPr lang="de-AT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9577" t="16254" r="28895" b="40097"/>
          <a:stretch>
            <a:fillRect/>
          </a:stretch>
        </p:blipFill>
        <p:spPr bwMode="auto">
          <a:xfrm>
            <a:off x="5940152" y="2276872"/>
            <a:ext cx="2952328" cy="314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2060848"/>
            <a:ext cx="571632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229600" cy="4824561"/>
          </a:xfrm>
        </p:spPr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Python – Calling the API</a:t>
            </a:r>
            <a:endParaRPr lang="de-AT" dirty="0" smtClean="0"/>
          </a:p>
          <a:p>
            <a:pPr>
              <a:buNone/>
            </a:pPr>
            <a:r>
              <a:rPr lang="de-DE" dirty="0" smtClean="0"/>
              <a:t>Example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Building the URI</a:t>
            </a:r>
          </a:p>
          <a:p>
            <a:pPr>
              <a:buNone/>
            </a:pPr>
            <a:r>
              <a:rPr lang="en-GB" dirty="0" smtClean="0"/>
              <a:t>URI http://beta.openphacts.org/1.3/structure/substructure?app_id=your_app_id&amp;app_key=your_app_key&amp;searchOptions.Molecule=CC(%3DO)Oc1ccccc1C(%3DO)O+&amp;searchOptions.MolType=0&amp;resultOptions.Count=20&amp;_</a:t>
            </a:r>
            <a:r>
              <a:rPr lang="en-GB" dirty="0" smtClean="0"/>
              <a:t>format=tjson</a:t>
            </a:r>
            <a:endParaRPr lang="en-GB" dirty="0" smtClean="0"/>
          </a:p>
          <a:p>
            <a:endParaRPr lang="en-GB" kern="1200" dirty="0" smtClean="0">
              <a:solidFill>
                <a:schemeClr val="tx1"/>
              </a:solidFill>
            </a:endParaRPr>
          </a:p>
          <a:p>
            <a:pPr lvl="0" fontAlgn="auto">
              <a:spcAft>
                <a:spcPts val="0"/>
              </a:spcAft>
              <a:buNone/>
              <a:defRPr/>
            </a:pPr>
            <a:r>
              <a:rPr lang="en-GB" kern="1200" dirty="0" smtClean="0">
                <a:solidFill>
                  <a:schemeClr val="tx1"/>
                </a:solidFill>
              </a:rPr>
              <a:t>URI anatomy </a:t>
            </a:r>
          </a:p>
          <a:p>
            <a:pPr lvl="0" fontAlgn="auto">
              <a:spcAft>
                <a:spcPts val="0"/>
              </a:spcAft>
              <a:buNone/>
              <a:defRPr/>
            </a:pPr>
            <a:r>
              <a:rPr lang="en-GB" kern="1200" dirty="0" smtClean="0">
                <a:solidFill>
                  <a:schemeClr val="tx1"/>
                </a:solidFill>
              </a:rPr>
              <a:t>API plus version		</a:t>
            </a:r>
            <a:r>
              <a:rPr lang="en-GB" kern="1200" dirty="0" smtClean="0">
                <a:solidFill>
                  <a:schemeClr val="tx1"/>
                </a:solidFill>
                <a:hlinkClick r:id="rId2"/>
              </a:rPr>
              <a:t>http://beta.openphacts.org/1.3</a:t>
            </a:r>
            <a:endParaRPr lang="en-GB" kern="1200" dirty="0" smtClean="0">
              <a:solidFill>
                <a:schemeClr val="tx1"/>
              </a:solidFill>
            </a:endParaRPr>
          </a:p>
          <a:p>
            <a:pPr lvl="0" fontAlgn="auto">
              <a:spcAft>
                <a:spcPts val="0"/>
              </a:spcAft>
              <a:buNone/>
              <a:defRPr/>
            </a:pPr>
            <a:r>
              <a:rPr lang="en-GB" kern="1200" dirty="0" smtClean="0">
                <a:solidFill>
                  <a:schemeClr val="tx1"/>
                </a:solidFill>
              </a:rPr>
              <a:t>Call				/structure/substructure</a:t>
            </a:r>
          </a:p>
          <a:p>
            <a:pPr lvl="0">
              <a:buNone/>
            </a:pPr>
            <a:r>
              <a:rPr lang="en-GB" dirty="0" smtClean="0"/>
              <a:t>App ID &amp; key		?</a:t>
            </a:r>
            <a:r>
              <a:rPr lang="en-GB" dirty="0" err="1" smtClean="0"/>
              <a:t>app_id</a:t>
            </a:r>
            <a:r>
              <a:rPr lang="en-GB" dirty="0" smtClean="0"/>
              <a:t>=</a:t>
            </a:r>
            <a:r>
              <a:rPr lang="en-GB" dirty="0" err="1" smtClean="0"/>
              <a:t>your_app_id&amp;app_key</a:t>
            </a:r>
            <a:r>
              <a:rPr lang="en-GB" dirty="0" smtClean="0"/>
              <a:t>=</a:t>
            </a:r>
            <a:r>
              <a:rPr lang="en-GB" dirty="0" err="1" smtClean="0"/>
              <a:t>your_app_key</a:t>
            </a:r>
            <a:endParaRPr lang="en-GB" dirty="0" smtClean="0"/>
          </a:p>
          <a:p>
            <a:pPr lvl="0">
              <a:buNone/>
            </a:pPr>
            <a:r>
              <a:rPr lang="en-GB" kern="1200" dirty="0" smtClean="0">
                <a:solidFill>
                  <a:schemeClr val="tx1"/>
                </a:solidFill>
              </a:rPr>
              <a:t>Required parameters		</a:t>
            </a:r>
            <a:r>
              <a:rPr lang="en-GB" dirty="0" smtClean="0"/>
              <a:t>&amp;</a:t>
            </a:r>
            <a:r>
              <a:rPr lang="en-GB" dirty="0" err="1" smtClean="0"/>
              <a:t>searchOptions.Molecule</a:t>
            </a:r>
            <a:r>
              <a:rPr lang="en-GB" dirty="0" smtClean="0"/>
              <a:t>=CC(%3DO)Oc1ccccc1C(%3DO)O+</a:t>
            </a:r>
          </a:p>
          <a:p>
            <a:pPr lvl="0">
              <a:buNone/>
            </a:pPr>
            <a:r>
              <a:rPr lang="en-GB" kern="1200" dirty="0" smtClean="0">
                <a:solidFill>
                  <a:schemeClr val="tx1"/>
                </a:solidFill>
              </a:rPr>
              <a:t>Optional parameters		</a:t>
            </a:r>
            <a:r>
              <a:rPr lang="en-GB" dirty="0" smtClean="0"/>
              <a:t>&amp;</a:t>
            </a:r>
            <a:r>
              <a:rPr lang="en-GB" dirty="0" err="1" smtClean="0"/>
              <a:t>searchOptions.MolType</a:t>
            </a:r>
            <a:r>
              <a:rPr lang="en-GB" dirty="0" smtClean="0"/>
              <a:t>=0&amp;resultOptions.Count=20</a:t>
            </a:r>
          </a:p>
          <a:p>
            <a:pPr lvl="0">
              <a:buNone/>
            </a:pPr>
            <a:r>
              <a:rPr lang="en-GB" kern="1200" dirty="0" smtClean="0">
                <a:solidFill>
                  <a:schemeClr val="tx1"/>
                </a:solidFill>
              </a:rPr>
              <a:t>Output format		</a:t>
            </a:r>
            <a:r>
              <a:rPr lang="en-GB" dirty="0" smtClean="0"/>
              <a:t>&amp;_format=</a:t>
            </a:r>
            <a:r>
              <a:rPr lang="en-GB" dirty="0" err="1" smtClean="0"/>
              <a:t>json</a:t>
            </a:r>
            <a:r>
              <a:rPr lang="en-GB" dirty="0" smtClean="0"/>
              <a:t> (when left unspecified output defaults to </a:t>
            </a:r>
            <a:r>
              <a:rPr lang="en-GB" dirty="0" err="1" smtClean="0"/>
              <a:t>json</a:t>
            </a:r>
            <a:r>
              <a:rPr lang="en-GB" dirty="0" smtClean="0"/>
              <a:t>)</a:t>
            </a:r>
            <a:endParaRPr lang="en-GB" kern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2" y="2204864"/>
            <a:ext cx="8147191" cy="576064"/>
            <a:chOff x="395536" y="2852936"/>
            <a:chExt cx="8147191" cy="57606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57" t="39633" r="19482" b="50567"/>
            <a:stretch>
              <a:fillRect/>
            </a:stretch>
          </p:blipFill>
          <p:spPr bwMode="auto">
            <a:xfrm>
              <a:off x="395536" y="2852936"/>
              <a:ext cx="814719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6156176" y="2996952"/>
              <a:ext cx="2304256" cy="288032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100" cy="4824561"/>
          </a:xfrm>
        </p:spPr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Python – Calling the API</a:t>
            </a:r>
            <a:endParaRPr lang="de-AT" dirty="0" smtClean="0"/>
          </a:p>
          <a:p>
            <a:pPr>
              <a:buNone/>
            </a:pPr>
            <a:r>
              <a:rPr lang="de-DE" dirty="0" smtClean="0"/>
              <a:t>Example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1200" b="1" dirty="0" smtClean="0">
                <a:latin typeface="Lucida Console" pitchFamily="49" charset="0"/>
              </a:rPr>
              <a:t>import urllib2</a:t>
            </a:r>
          </a:p>
          <a:p>
            <a:pPr>
              <a:buNone/>
            </a:pPr>
            <a:r>
              <a:rPr lang="en-GB" sz="1200" b="1" dirty="0" smtClean="0">
                <a:latin typeface="Lucida Console" pitchFamily="49" charset="0"/>
              </a:rPr>
              <a:t>import </a:t>
            </a:r>
            <a:r>
              <a:rPr lang="en-GB" sz="1200" b="1" dirty="0" err="1" smtClean="0">
                <a:latin typeface="Lucida Console" pitchFamily="49" charset="0"/>
              </a:rPr>
              <a:t>urllib</a:t>
            </a:r>
            <a:endParaRPr lang="en-GB" sz="1200" b="1" dirty="0" smtClean="0">
              <a:latin typeface="Lucida Console" pitchFamily="49" charset="0"/>
            </a:endParaRPr>
          </a:p>
          <a:p>
            <a:pPr>
              <a:buNone/>
            </a:pPr>
            <a:endParaRPr lang="en-GB" sz="1200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GB" sz="1200" dirty="0" smtClean="0">
                <a:latin typeface="Lucida Console" pitchFamily="49" charset="0"/>
              </a:rPr>
              <a:t>smiles </a:t>
            </a:r>
            <a:r>
              <a:rPr lang="en-GB" sz="1200" b="1" dirty="0" smtClean="0">
                <a:latin typeface="Lucida Console" pitchFamily="49" charset="0"/>
              </a:rPr>
              <a:t>= 'CC(=O)Oc1ccccc1C(=O)O‘</a:t>
            </a:r>
          </a:p>
          <a:p>
            <a:pPr>
              <a:buNone/>
            </a:pPr>
            <a:r>
              <a:rPr lang="en-GB" sz="1200" dirty="0" err="1" smtClean="0">
                <a:latin typeface="Lucida Console" pitchFamily="49" charset="0"/>
              </a:rPr>
              <a:t>enc_smiles</a:t>
            </a:r>
            <a:r>
              <a:rPr lang="en-GB" sz="1200" dirty="0" smtClean="0">
                <a:latin typeface="Lucida Console" pitchFamily="49" charset="0"/>
              </a:rPr>
              <a:t> </a:t>
            </a:r>
            <a:r>
              <a:rPr lang="en-GB" sz="1200" b="1" dirty="0" smtClean="0">
                <a:latin typeface="Lucida Console" pitchFamily="49" charset="0"/>
              </a:rPr>
              <a:t>= </a:t>
            </a:r>
            <a:r>
              <a:rPr lang="en-GB" sz="1200" b="1" dirty="0" err="1" smtClean="0">
                <a:latin typeface="Lucida Console" pitchFamily="49" charset="0"/>
              </a:rPr>
              <a:t>urllib.quote_plus</a:t>
            </a:r>
            <a:r>
              <a:rPr lang="en-GB" sz="1200" b="1" dirty="0" smtClean="0">
                <a:latin typeface="Lucida Console" pitchFamily="49" charset="0"/>
              </a:rPr>
              <a:t>(smiles)</a:t>
            </a:r>
          </a:p>
          <a:p>
            <a:endParaRPr lang="en-GB" sz="1200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GB" sz="1200" dirty="0" err="1" smtClean="0">
                <a:latin typeface="Lucida Console" pitchFamily="49" charset="0"/>
              </a:rPr>
              <a:t>api_response</a:t>
            </a:r>
            <a:r>
              <a:rPr lang="en-GB" sz="1200" dirty="0" smtClean="0">
                <a:latin typeface="Lucida Console" pitchFamily="49" charset="0"/>
              </a:rPr>
              <a:t> = urllib2.urlopen("http://beta.openphacts.org/1.3/structure/substructure?app_id=your_app_id&amp;app_key=your_app_key&amp;searchOptions.Molecule=%s&amp;resultOptions.Count=1&amp;_format=json" % </a:t>
            </a:r>
            <a:r>
              <a:rPr lang="en-GB" sz="1200" dirty="0" err="1" smtClean="0">
                <a:latin typeface="Lucida Console" pitchFamily="49" charset="0"/>
              </a:rPr>
              <a:t>enc_smiles</a:t>
            </a:r>
            <a:r>
              <a:rPr lang="en-GB" sz="1200" dirty="0" smtClean="0">
                <a:latin typeface="Lucida Console" pitchFamily="49" charset="0"/>
              </a:rPr>
              <a:t>).read()</a:t>
            </a:r>
          </a:p>
          <a:p>
            <a:pPr>
              <a:buNone/>
            </a:pPr>
            <a:endParaRPr lang="en-GB" sz="1200" dirty="0" smtClean="0">
              <a:latin typeface="Lucida Console" pitchFamily="49" charset="0"/>
            </a:endParaRPr>
          </a:p>
          <a:p>
            <a:pPr>
              <a:buNone/>
            </a:pPr>
            <a:r>
              <a:rPr lang="en-GB" sz="1200" dirty="0" smtClean="0">
                <a:latin typeface="Lucida Console" pitchFamily="49" charset="0"/>
              </a:rPr>
              <a:t>print </a:t>
            </a:r>
            <a:r>
              <a:rPr lang="en-GB" sz="1200" dirty="0" err="1" smtClean="0">
                <a:latin typeface="Lucida Console" pitchFamily="49" charset="0"/>
              </a:rPr>
              <a:t>api_response</a:t>
            </a:r>
            <a:endParaRPr lang="en-GB" sz="1200" dirty="0" smtClean="0">
              <a:latin typeface="Lucida Console" pitchFamily="49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79512" y="2204864"/>
            <a:ext cx="8147191" cy="576064"/>
            <a:chOff x="395536" y="2852936"/>
            <a:chExt cx="8147191" cy="57606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57" t="39633" r="19482" b="50567"/>
            <a:stretch>
              <a:fillRect/>
            </a:stretch>
          </p:blipFill>
          <p:spPr bwMode="auto">
            <a:xfrm>
              <a:off x="395536" y="2852936"/>
              <a:ext cx="814719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6156176" y="2996952"/>
              <a:ext cx="2304256" cy="288032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100" cy="4824561"/>
          </a:xfrm>
        </p:spPr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Python – Handling the Output</a:t>
            </a:r>
          </a:p>
          <a:p>
            <a:pPr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dirty="0" smtClean="0"/>
              <a:t>Available formats: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json  (JavaScript Object Notation)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tsv (Tab-separated values)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ttl (Terse RDF Triple Language)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xml (Extensible Markup Language)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rdf (Resource Description Framework)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rdfjson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Html (HypetText Markup Language)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100" cy="4824561"/>
          </a:xfrm>
        </p:spPr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Python – Handling the Output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json  (JavaScript Object Notation) </a:t>
            </a:r>
            <a:r>
              <a:rPr lang="de-DE" i="1" dirty="0" smtClean="0"/>
              <a:t>default output </a:t>
            </a:r>
            <a:r>
              <a:rPr lang="de-DE" dirty="0" smtClean="0"/>
              <a:t>e.g.</a:t>
            </a:r>
          </a:p>
          <a:p>
            <a:pPr>
              <a:buNone/>
            </a:pPr>
            <a:r>
              <a:rPr lang="en-GB" sz="900" dirty="0" smtClean="0"/>
              <a:t>	{ </a:t>
            </a:r>
          </a:p>
          <a:p>
            <a:pPr>
              <a:buNone/>
            </a:pPr>
            <a:r>
              <a:rPr lang="en-GB" sz="900" dirty="0" smtClean="0"/>
              <a:t>	  "format": "linked-data-</a:t>
            </a:r>
            <a:r>
              <a:rPr lang="en-GB" sz="900" dirty="0" err="1" smtClean="0"/>
              <a:t>api</a:t>
            </a:r>
            <a:r>
              <a:rPr lang="en-GB" sz="900" dirty="0" smtClean="0"/>
              <a:t>", </a:t>
            </a:r>
          </a:p>
          <a:p>
            <a:pPr>
              <a:buNone/>
            </a:pPr>
            <a:r>
              <a:rPr lang="en-GB" sz="900" dirty="0" smtClean="0"/>
              <a:t>	  "version": "1.3", "result": </a:t>
            </a:r>
          </a:p>
          <a:p>
            <a:pPr>
              <a:buNone/>
            </a:pPr>
            <a:r>
              <a:rPr lang="en-GB" sz="900" dirty="0" smtClean="0"/>
              <a:t>	  { "_about": "https://beta.openphacts.org/1.3/structure/substructure?app_id=your_app_id&amp;</a:t>
            </a:r>
          </a:p>
          <a:p>
            <a:pPr>
              <a:buNone/>
            </a:pPr>
            <a:r>
              <a:rPr lang="en-GB" sz="900" dirty="0" smtClean="0"/>
              <a:t>	</a:t>
            </a:r>
            <a:r>
              <a:rPr lang="en-GB" sz="900" dirty="0" err="1" smtClean="0"/>
              <a:t>app_key</a:t>
            </a:r>
            <a:r>
              <a:rPr lang="en-GB" sz="900" dirty="0" smtClean="0"/>
              <a:t>=</a:t>
            </a:r>
            <a:r>
              <a:rPr lang="en-GB" sz="900" dirty="0" err="1" smtClean="0"/>
              <a:t>your_app_key&amp;searchOptions.Molecule</a:t>
            </a:r>
            <a:r>
              <a:rPr lang="en-GB" sz="900" dirty="0" smtClean="0"/>
              <a:t>=CC(%3DO)Oc1ccccc1C(%3DO)O</a:t>
            </a:r>
          </a:p>
          <a:p>
            <a:pPr>
              <a:buNone/>
            </a:pPr>
            <a:r>
              <a:rPr lang="en-GB" sz="900" dirty="0" smtClean="0"/>
              <a:t>	&amp;resultOptions.Count=1", </a:t>
            </a:r>
          </a:p>
          <a:p>
            <a:pPr>
              <a:buNone/>
            </a:pPr>
            <a:r>
              <a:rPr lang="en-GB" sz="900" dirty="0" smtClean="0"/>
              <a:t>	  "definition": "https://beta.openphacts.org/api-config", </a:t>
            </a:r>
          </a:p>
          <a:p>
            <a:pPr>
              <a:buNone/>
            </a:pPr>
            <a:r>
              <a:rPr lang="en-GB" sz="900" dirty="0" smtClean="0"/>
              <a:t>	  "</a:t>
            </a:r>
            <a:r>
              <a:rPr lang="en-GB" sz="900" dirty="0" err="1" smtClean="0"/>
              <a:t>extendedMetadataVersion</a:t>
            </a:r>
            <a:r>
              <a:rPr lang="en-GB" sz="900" dirty="0" smtClean="0"/>
              <a:t>": "https://beta.openphacts.org/1.3/structure/substructure?app_id=your_app_id&amp;</a:t>
            </a:r>
          </a:p>
          <a:p>
            <a:pPr>
              <a:buNone/>
            </a:pPr>
            <a:r>
              <a:rPr lang="en-GB" sz="900" dirty="0" smtClean="0"/>
              <a:t>	</a:t>
            </a:r>
            <a:r>
              <a:rPr lang="en-GB" sz="900" dirty="0" err="1" smtClean="0"/>
              <a:t>app_key</a:t>
            </a:r>
            <a:r>
              <a:rPr lang="en-GB" sz="900" dirty="0" smtClean="0"/>
              <a:t>=</a:t>
            </a:r>
            <a:r>
              <a:rPr lang="en-GB" sz="900" dirty="0" err="1" smtClean="0"/>
              <a:t>your_app_key&amp;searchOptions.Molecule</a:t>
            </a:r>
            <a:r>
              <a:rPr lang="en-GB" sz="900" dirty="0" smtClean="0"/>
              <a:t>=CC(%3DO)Oc1ccccc1C(%3DO)O</a:t>
            </a:r>
          </a:p>
          <a:p>
            <a:pPr>
              <a:buNone/>
            </a:pPr>
            <a:r>
              <a:rPr lang="en-GB" sz="900" dirty="0" smtClean="0"/>
              <a:t>	&amp;resultOptions.Count=1&amp;_metadata=all%2Cviews%2Cformats%2Cexecution%2Cbindings%2Csite", </a:t>
            </a:r>
          </a:p>
          <a:p>
            <a:pPr>
              <a:buNone/>
            </a:pPr>
            <a:r>
              <a:rPr lang="en-GB" sz="900" dirty="0" smtClean="0"/>
              <a:t>	  "</a:t>
            </a:r>
            <a:r>
              <a:rPr lang="en-GB" sz="900" dirty="0" err="1" smtClean="0"/>
              <a:t>primaryTopic</a:t>
            </a:r>
            <a:r>
              <a:rPr lang="en-GB" sz="900" dirty="0" smtClean="0"/>
              <a:t>": {</a:t>
            </a:r>
          </a:p>
          <a:p>
            <a:pPr>
              <a:buNone/>
            </a:pPr>
            <a:r>
              <a:rPr lang="en-GB" sz="900" dirty="0" smtClean="0"/>
              <a:t>	    "_about": "http://www.openphacts.org/api/ChemicalStructureSearch", </a:t>
            </a:r>
          </a:p>
          <a:p>
            <a:pPr>
              <a:buNone/>
            </a:pPr>
            <a:r>
              <a:rPr lang="en-GB" sz="900" dirty="0" smtClean="0"/>
              <a:t>	  "result": { </a:t>
            </a:r>
          </a:p>
          <a:p>
            <a:pPr>
              <a:buNone/>
            </a:pPr>
            <a:r>
              <a:rPr lang="en-GB" sz="900" dirty="0" smtClean="0"/>
              <a:t>	    "_about": "http://ops.rsc.org/OPS403534", </a:t>
            </a:r>
          </a:p>
          <a:p>
            <a:pPr>
              <a:buNone/>
            </a:pPr>
            <a:r>
              <a:rPr lang="en-GB" sz="900" dirty="0" smtClean="0"/>
              <a:t>	    "relevance": 1 </a:t>
            </a:r>
          </a:p>
          <a:p>
            <a:pPr>
              <a:buNone/>
            </a:pPr>
            <a:r>
              <a:rPr lang="en-GB" sz="900" dirty="0" smtClean="0"/>
              <a:t>	}, </a:t>
            </a:r>
          </a:p>
          <a:p>
            <a:pPr>
              <a:buNone/>
            </a:pPr>
            <a:r>
              <a:rPr lang="en-GB" sz="900" dirty="0" smtClean="0"/>
              <a:t>	"Count": "1", </a:t>
            </a:r>
          </a:p>
          <a:p>
            <a:pPr>
              <a:buNone/>
            </a:pPr>
            <a:r>
              <a:rPr lang="en-GB" sz="900" dirty="0" smtClean="0"/>
              <a:t>	"Molecule": "CC(=O)Oc1ccccc1C(=O)O", </a:t>
            </a:r>
          </a:p>
          <a:p>
            <a:pPr>
              <a:buNone/>
            </a:pPr>
            <a:r>
              <a:rPr lang="en-GB" sz="900" dirty="0" smtClean="0"/>
              <a:t>	"type": "http://www.openphacts.org/api/SubstructureSearch", </a:t>
            </a:r>
          </a:p>
          <a:p>
            <a:pPr>
              <a:buNone/>
            </a:pPr>
            <a:r>
              <a:rPr lang="en-GB" sz="900" dirty="0" smtClean="0"/>
              <a:t>	"</a:t>
            </a:r>
            <a:r>
              <a:rPr lang="en-GB" sz="900" dirty="0" err="1" smtClean="0"/>
              <a:t>isPrimaryTopicOf</a:t>
            </a:r>
            <a:r>
              <a:rPr lang="en-GB" sz="900" dirty="0" smtClean="0"/>
              <a:t>": "https://beta.openphacts.org/1.3/structure/substructure?app_id=your_app_id&amp;</a:t>
            </a:r>
          </a:p>
          <a:p>
            <a:pPr>
              <a:buNone/>
            </a:pPr>
            <a:r>
              <a:rPr lang="en-GB" sz="900" dirty="0" smtClean="0"/>
              <a:t>	</a:t>
            </a:r>
            <a:r>
              <a:rPr lang="en-GB" sz="900" dirty="0" err="1" smtClean="0"/>
              <a:t>app_key</a:t>
            </a:r>
            <a:r>
              <a:rPr lang="en-GB" sz="900" dirty="0" smtClean="0"/>
              <a:t>=</a:t>
            </a:r>
            <a:r>
              <a:rPr lang="en-GB" sz="900" dirty="0" err="1" smtClean="0"/>
              <a:t>your_app_key&amp;searchOptions.Molecule</a:t>
            </a:r>
            <a:r>
              <a:rPr lang="en-GB" sz="900" dirty="0" smtClean="0"/>
              <a:t>=CC(%3DO)Oc1ccccc1C(%3DO)O&amp;resultOptions.Count=1" </a:t>
            </a:r>
          </a:p>
          <a:p>
            <a:pPr>
              <a:buNone/>
            </a:pPr>
            <a:r>
              <a:rPr lang="en-GB" sz="900" dirty="0" smtClean="0"/>
              <a:t>	  }  </a:t>
            </a:r>
          </a:p>
          <a:p>
            <a:pPr>
              <a:buNone/>
            </a:pPr>
            <a:r>
              <a:rPr lang="en-GB" sz="900" dirty="0" smtClean="0"/>
              <a:t>	  }</a:t>
            </a:r>
          </a:p>
          <a:p>
            <a:pPr>
              <a:buNone/>
            </a:pPr>
            <a:r>
              <a:rPr lang="en-GB" sz="900" dirty="0" smtClean="0"/>
              <a:t>	 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100" cy="4824561"/>
          </a:xfrm>
        </p:spPr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Python – Handling the Output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Online json viewer</a:t>
            </a:r>
          </a:p>
          <a:p>
            <a:pPr lvl="1">
              <a:buFontTx/>
              <a:buChar char="-"/>
            </a:pPr>
            <a:r>
              <a:rPr lang="de-DE" dirty="0" smtClean="0">
                <a:hlinkClick r:id="rId2"/>
              </a:rPr>
              <a:t>http://jsonviewer.stack.hu/</a:t>
            </a:r>
            <a:endParaRPr lang="de-DE" dirty="0" smtClean="0"/>
          </a:p>
          <a:p>
            <a:pPr lvl="1">
              <a:buNone/>
            </a:pPr>
            <a:r>
              <a:rPr lang="de-DE" dirty="0" smtClean="0"/>
              <a:t>	 </a:t>
            </a:r>
          </a:p>
          <a:p>
            <a:pPr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 t="6530" r="3030" b="10213"/>
          <a:stretch>
            <a:fillRect/>
          </a:stretch>
        </p:blipFill>
        <p:spPr bwMode="auto">
          <a:xfrm>
            <a:off x="323528" y="2636912"/>
            <a:ext cx="790224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100" cy="4824561"/>
          </a:xfrm>
        </p:spPr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Python – Handling the Output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Python treats json output as a string – </a:t>
            </a:r>
          </a:p>
          <a:p>
            <a:pPr>
              <a:buNone/>
            </a:pPr>
            <a:endParaRPr lang="en-GB" sz="1200" b="1" dirty="0" smtClean="0">
              <a:latin typeface="Lucida Console" pitchFamily="49" charset="0"/>
            </a:endParaRPr>
          </a:p>
          <a:p>
            <a:pPr lvl="1">
              <a:buNone/>
            </a:pPr>
            <a:r>
              <a:rPr lang="en-GB" sz="1200" b="1" dirty="0" smtClean="0">
                <a:latin typeface="Lucida Console" pitchFamily="49" charset="0"/>
              </a:rPr>
              <a:t>import </a:t>
            </a:r>
            <a:r>
              <a:rPr lang="en-GB" sz="1200" b="1" dirty="0" err="1" smtClean="0">
                <a:latin typeface="Lucida Console" pitchFamily="49" charset="0"/>
              </a:rPr>
              <a:t>json</a:t>
            </a:r>
            <a:endParaRPr lang="en-GB" sz="1200" b="1" dirty="0" smtClean="0">
              <a:latin typeface="Lucida Console" pitchFamily="49" charset="0"/>
            </a:endParaRPr>
          </a:p>
          <a:p>
            <a:pPr lvl="1">
              <a:buNone/>
            </a:pPr>
            <a:endParaRPr lang="en-GB" sz="1200" dirty="0" smtClean="0">
              <a:latin typeface="Lucida Console" pitchFamily="49" charset="0"/>
            </a:endParaRPr>
          </a:p>
          <a:p>
            <a:pPr lvl="1">
              <a:buNone/>
            </a:pPr>
            <a:r>
              <a:rPr lang="en-GB" sz="1200" dirty="0" err="1" smtClean="0">
                <a:latin typeface="Lucida Console" pitchFamily="49" charset="0"/>
              </a:rPr>
              <a:t>json_obj</a:t>
            </a:r>
            <a:r>
              <a:rPr lang="en-GB" sz="1200" dirty="0" smtClean="0">
                <a:latin typeface="Lucida Console" pitchFamily="49" charset="0"/>
              </a:rPr>
              <a:t> </a:t>
            </a:r>
            <a:r>
              <a:rPr lang="en-GB" sz="1200" b="1" dirty="0" smtClean="0">
                <a:latin typeface="Lucida Console" pitchFamily="49" charset="0"/>
              </a:rPr>
              <a:t>= </a:t>
            </a:r>
            <a:r>
              <a:rPr lang="en-GB" sz="1200" b="1" dirty="0" err="1" smtClean="0">
                <a:latin typeface="Lucida Console" pitchFamily="49" charset="0"/>
              </a:rPr>
              <a:t>json.loads</a:t>
            </a:r>
            <a:r>
              <a:rPr lang="en-GB" sz="1200" b="1" dirty="0" smtClean="0">
                <a:latin typeface="Lucida Console" pitchFamily="49" charset="0"/>
              </a:rPr>
              <a:t>(</a:t>
            </a:r>
            <a:r>
              <a:rPr lang="en-GB" sz="1200" b="1" dirty="0" err="1" smtClean="0">
                <a:latin typeface="Lucida Console" pitchFamily="49" charset="0"/>
              </a:rPr>
              <a:t>api_response</a:t>
            </a:r>
            <a:r>
              <a:rPr lang="en-GB" sz="1200" b="1" dirty="0" smtClean="0">
                <a:latin typeface="Lucida Console" pitchFamily="49" charset="0"/>
              </a:rPr>
              <a:t>)</a:t>
            </a:r>
          </a:p>
          <a:p>
            <a:pPr lvl="1">
              <a:buNone/>
            </a:pPr>
            <a:r>
              <a:rPr lang="en-GB" sz="1200" dirty="0" err="1" smtClean="0">
                <a:latin typeface="Lucida Console" pitchFamily="49" charset="0"/>
              </a:rPr>
              <a:t>result_list</a:t>
            </a:r>
            <a:r>
              <a:rPr lang="en-GB" sz="1200" dirty="0" smtClean="0">
                <a:latin typeface="Lucida Console" pitchFamily="49" charset="0"/>
              </a:rPr>
              <a:t> </a:t>
            </a:r>
            <a:r>
              <a:rPr lang="en-GB" sz="1200" b="1" dirty="0" smtClean="0">
                <a:latin typeface="Lucida Console" pitchFamily="49" charset="0"/>
              </a:rPr>
              <a:t>= </a:t>
            </a:r>
            <a:r>
              <a:rPr lang="en-GB" sz="1200" b="1" dirty="0" err="1" smtClean="0">
                <a:latin typeface="Lucida Console" pitchFamily="49" charset="0"/>
              </a:rPr>
              <a:t>json_obj</a:t>
            </a:r>
            <a:r>
              <a:rPr lang="en-GB" sz="1200" b="1" dirty="0" smtClean="0">
                <a:latin typeface="Lucida Console" pitchFamily="49" charset="0"/>
              </a:rPr>
              <a:t>['result']['</a:t>
            </a:r>
            <a:r>
              <a:rPr lang="en-GB" sz="1200" b="1" dirty="0" err="1" smtClean="0">
                <a:latin typeface="Lucida Console" pitchFamily="49" charset="0"/>
              </a:rPr>
              <a:t>primaryTopic</a:t>
            </a:r>
            <a:r>
              <a:rPr lang="en-GB" sz="1200" b="1" dirty="0" smtClean="0">
                <a:latin typeface="Lucida Console" pitchFamily="49" charset="0"/>
              </a:rPr>
              <a:t>']['result']</a:t>
            </a:r>
          </a:p>
          <a:p>
            <a:pPr lvl="1"/>
            <a:endParaRPr lang="en-GB" sz="1200" dirty="0" smtClean="0">
              <a:latin typeface="Lucida Console" pitchFamily="49" charset="0"/>
            </a:endParaRPr>
          </a:p>
          <a:p>
            <a:pPr lvl="1">
              <a:buNone/>
            </a:pPr>
            <a:r>
              <a:rPr lang="en-GB" sz="1200" b="1" dirty="0" smtClean="0">
                <a:latin typeface="Lucida Console" pitchFamily="49" charset="0"/>
              </a:rPr>
              <a:t>for data in </a:t>
            </a:r>
            <a:r>
              <a:rPr lang="en-GB" sz="1200" b="1" dirty="0" err="1" smtClean="0">
                <a:latin typeface="Lucida Console" pitchFamily="49" charset="0"/>
              </a:rPr>
              <a:t>result_list</a:t>
            </a:r>
            <a:r>
              <a:rPr lang="en-GB" sz="1200" b="1" dirty="0" smtClean="0">
                <a:latin typeface="Lucida Console" pitchFamily="49" charset="0"/>
              </a:rPr>
              <a:t>:</a:t>
            </a:r>
          </a:p>
          <a:p>
            <a:pPr lvl="1">
              <a:buNone/>
            </a:pPr>
            <a:r>
              <a:rPr lang="en-GB" sz="1200" dirty="0" smtClean="0">
                <a:latin typeface="Lucida Console" pitchFamily="49" charset="0"/>
              </a:rPr>
              <a:t>	</a:t>
            </a:r>
            <a:r>
              <a:rPr lang="en-GB" sz="1200" b="1" dirty="0" smtClean="0">
                <a:latin typeface="Lucida Console" pitchFamily="49" charset="0"/>
              </a:rPr>
              <a:t>print data</a:t>
            </a:r>
            <a:endParaRPr lang="de-DE" sz="1200" dirty="0" smtClean="0">
              <a:latin typeface="Lucida Console" pitchFamily="49" charset="0"/>
            </a:endParaRP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json output can be treated as a multidimensional Python dictionary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en-GB" sz="1200" dirty="0" smtClean="0">
                <a:latin typeface="Lucida Console" pitchFamily="49" charset="0"/>
              </a:rPr>
              <a:t>	{</a:t>
            </a:r>
            <a:r>
              <a:rPr lang="en-GB" sz="1200" dirty="0" err="1" smtClean="0">
                <a:latin typeface="Lucida Console" pitchFamily="49" charset="0"/>
              </a:rPr>
              <a:t>u'relevance</a:t>
            </a:r>
            <a:r>
              <a:rPr lang="en-GB" sz="1200" dirty="0" smtClean="0">
                <a:latin typeface="Lucida Console" pitchFamily="49" charset="0"/>
              </a:rPr>
              <a:t>': 1, </a:t>
            </a:r>
            <a:r>
              <a:rPr lang="en-GB" sz="1200" dirty="0" err="1" smtClean="0">
                <a:latin typeface="Lucida Console" pitchFamily="49" charset="0"/>
              </a:rPr>
              <a:t>u'_about</a:t>
            </a:r>
            <a:r>
              <a:rPr lang="en-GB" sz="1200" dirty="0" smtClean="0">
                <a:latin typeface="Lucida Console" pitchFamily="49" charset="0"/>
              </a:rPr>
              <a:t>': </a:t>
            </a:r>
            <a:r>
              <a:rPr lang="en-GB" sz="1200" dirty="0" err="1" smtClean="0">
                <a:latin typeface="Lucida Console" pitchFamily="49" charset="0"/>
              </a:rPr>
              <a:t>u'http</a:t>
            </a:r>
            <a:r>
              <a:rPr lang="en-GB" sz="1200" dirty="0" smtClean="0">
                <a:latin typeface="Lucida Console" pitchFamily="49" charset="0"/>
              </a:rPr>
              <a:t>://</a:t>
            </a:r>
            <a:r>
              <a:rPr lang="en-GB" sz="1200" dirty="0" err="1" smtClean="0">
                <a:latin typeface="Lucida Console" pitchFamily="49" charset="0"/>
              </a:rPr>
              <a:t>ops.rsc.org</a:t>
            </a:r>
            <a:r>
              <a:rPr lang="en-GB" sz="1200" dirty="0" smtClean="0">
                <a:latin typeface="Lucida Console" pitchFamily="49" charset="0"/>
              </a:rPr>
              <a:t>/OPS403534'}</a:t>
            </a:r>
          </a:p>
          <a:p>
            <a:pPr>
              <a:buNone/>
            </a:pPr>
            <a:r>
              <a:rPr lang="en-GB" sz="1200" dirty="0" smtClean="0">
                <a:latin typeface="Lucida Console" pitchFamily="49" charset="0"/>
              </a:rPr>
              <a:t>	{</a:t>
            </a:r>
            <a:r>
              <a:rPr lang="en-GB" sz="1200" dirty="0" err="1" smtClean="0">
                <a:latin typeface="Lucida Console" pitchFamily="49" charset="0"/>
              </a:rPr>
              <a:t>u'relevance</a:t>
            </a:r>
            <a:r>
              <a:rPr lang="en-GB" sz="1200" dirty="0" smtClean="0">
                <a:latin typeface="Lucida Console" pitchFamily="49" charset="0"/>
              </a:rPr>
              <a:t>': 1, </a:t>
            </a:r>
            <a:r>
              <a:rPr lang="en-GB" sz="1200" dirty="0" err="1" smtClean="0">
                <a:latin typeface="Lucida Console" pitchFamily="49" charset="0"/>
              </a:rPr>
              <a:t>u'_about</a:t>
            </a:r>
            <a:r>
              <a:rPr lang="en-GB" sz="1200" dirty="0" smtClean="0">
                <a:latin typeface="Lucida Console" pitchFamily="49" charset="0"/>
              </a:rPr>
              <a:t>': </a:t>
            </a:r>
            <a:r>
              <a:rPr lang="en-GB" sz="1200" dirty="0" err="1" smtClean="0">
                <a:latin typeface="Lucida Console" pitchFamily="49" charset="0"/>
              </a:rPr>
              <a:t>u'http</a:t>
            </a:r>
            <a:r>
              <a:rPr lang="en-GB" sz="1200" dirty="0" smtClean="0">
                <a:latin typeface="Lucida Console" pitchFamily="49" charset="0"/>
              </a:rPr>
              <a:t>://</a:t>
            </a:r>
            <a:r>
              <a:rPr lang="en-GB" sz="1200" dirty="0" err="1" smtClean="0">
                <a:latin typeface="Lucida Console" pitchFamily="49" charset="0"/>
              </a:rPr>
              <a:t>ops.rsc.org</a:t>
            </a:r>
            <a:r>
              <a:rPr lang="en-GB" sz="1200" dirty="0" smtClean="0">
                <a:latin typeface="Lucida Console" pitchFamily="49" charset="0"/>
              </a:rPr>
              <a:t>/OPS666650'}</a:t>
            </a:r>
          </a:p>
          <a:p>
            <a:pPr>
              <a:buNone/>
            </a:pPr>
            <a:r>
              <a:rPr lang="en-GB" sz="1200" dirty="0" smtClean="0">
                <a:latin typeface="Lucida Console" pitchFamily="49" charset="0"/>
              </a:rPr>
              <a:t>	{</a:t>
            </a:r>
            <a:r>
              <a:rPr lang="en-GB" sz="1200" dirty="0" err="1" smtClean="0">
                <a:latin typeface="Lucida Console" pitchFamily="49" charset="0"/>
              </a:rPr>
              <a:t>u'relevance</a:t>
            </a:r>
            <a:r>
              <a:rPr lang="en-GB" sz="1200" dirty="0" smtClean="0">
                <a:latin typeface="Lucida Console" pitchFamily="49" charset="0"/>
              </a:rPr>
              <a:t>': 1, </a:t>
            </a:r>
            <a:r>
              <a:rPr lang="en-GB" sz="1200" dirty="0" err="1" smtClean="0">
                <a:latin typeface="Lucida Console" pitchFamily="49" charset="0"/>
              </a:rPr>
              <a:t>u'_about</a:t>
            </a:r>
            <a:r>
              <a:rPr lang="en-GB" sz="1200" dirty="0" smtClean="0">
                <a:latin typeface="Lucida Console" pitchFamily="49" charset="0"/>
              </a:rPr>
              <a:t>': </a:t>
            </a:r>
            <a:r>
              <a:rPr lang="en-GB" sz="1200" dirty="0" err="1" smtClean="0">
                <a:latin typeface="Lucida Console" pitchFamily="49" charset="0"/>
              </a:rPr>
              <a:t>u'http</a:t>
            </a:r>
            <a:r>
              <a:rPr lang="en-GB" sz="1200" dirty="0" smtClean="0">
                <a:latin typeface="Lucida Console" pitchFamily="49" charset="0"/>
              </a:rPr>
              <a:t>://</a:t>
            </a:r>
            <a:r>
              <a:rPr lang="en-GB" sz="1200" dirty="0" err="1" smtClean="0">
                <a:latin typeface="Lucida Console" pitchFamily="49" charset="0"/>
              </a:rPr>
              <a:t>ops.rsc.org</a:t>
            </a:r>
            <a:r>
              <a:rPr lang="en-GB" sz="1200" dirty="0" smtClean="0">
                <a:latin typeface="Lucida Console" pitchFamily="49" charset="0"/>
              </a:rPr>
              <a:t>/OPS1056157'}</a:t>
            </a:r>
          </a:p>
          <a:p>
            <a:pPr>
              <a:buNone/>
            </a:pPr>
            <a:r>
              <a:rPr lang="en-GB" sz="1200" dirty="0" smtClean="0">
                <a:latin typeface="Lucida Console" pitchFamily="49" charset="0"/>
              </a:rPr>
              <a:t>	{</a:t>
            </a:r>
            <a:r>
              <a:rPr lang="en-GB" sz="1200" dirty="0" err="1" smtClean="0">
                <a:latin typeface="Lucida Console" pitchFamily="49" charset="0"/>
              </a:rPr>
              <a:t>u'relevance</a:t>
            </a:r>
            <a:r>
              <a:rPr lang="en-GB" sz="1200" dirty="0" smtClean="0">
                <a:latin typeface="Lucida Console" pitchFamily="49" charset="0"/>
              </a:rPr>
              <a:t>': 0.97727274894714, </a:t>
            </a:r>
            <a:r>
              <a:rPr lang="en-GB" sz="1200" dirty="0" err="1" smtClean="0">
                <a:latin typeface="Lucida Console" pitchFamily="49" charset="0"/>
              </a:rPr>
              <a:t>u'_about</a:t>
            </a:r>
            <a:r>
              <a:rPr lang="en-GB" sz="1200" dirty="0" smtClean="0">
                <a:latin typeface="Lucida Console" pitchFamily="49" charset="0"/>
              </a:rPr>
              <a:t>': </a:t>
            </a:r>
            <a:r>
              <a:rPr lang="en-GB" sz="1200" dirty="0" err="1" smtClean="0">
                <a:latin typeface="Lucida Console" pitchFamily="49" charset="0"/>
              </a:rPr>
              <a:t>u'http</a:t>
            </a:r>
            <a:r>
              <a:rPr lang="en-GB" sz="1200" dirty="0" smtClean="0">
                <a:latin typeface="Lucida Console" pitchFamily="49" charset="0"/>
              </a:rPr>
              <a:t>://</a:t>
            </a:r>
            <a:r>
              <a:rPr lang="en-GB" sz="1200" dirty="0" err="1" smtClean="0">
                <a:latin typeface="Lucida Console" pitchFamily="49" charset="0"/>
              </a:rPr>
              <a:t>ops.rsc.org</a:t>
            </a:r>
            <a:r>
              <a:rPr lang="en-GB" sz="1200" dirty="0" smtClean="0">
                <a:latin typeface="Lucida Console" pitchFamily="49" charset="0"/>
              </a:rPr>
              <a:t>/OPS684682'}</a:t>
            </a:r>
          </a:p>
          <a:p>
            <a:pPr>
              <a:buNone/>
            </a:pPr>
            <a:r>
              <a:rPr lang="en-GB" sz="1200" dirty="0" smtClean="0">
                <a:latin typeface="Lucida Console" pitchFamily="49" charset="0"/>
              </a:rPr>
              <a:t>	{</a:t>
            </a:r>
            <a:r>
              <a:rPr lang="en-GB" sz="1200" dirty="0" err="1" smtClean="0">
                <a:latin typeface="Lucida Console" pitchFamily="49" charset="0"/>
              </a:rPr>
              <a:t>u'relevance</a:t>
            </a:r>
            <a:r>
              <a:rPr lang="en-GB" sz="1200" dirty="0" smtClean="0">
                <a:latin typeface="Lucida Console" pitchFamily="49" charset="0"/>
              </a:rPr>
              <a:t>': 0.97727274894714, </a:t>
            </a:r>
            <a:r>
              <a:rPr lang="en-GB" sz="1200" dirty="0" err="1" smtClean="0">
                <a:latin typeface="Lucida Console" pitchFamily="49" charset="0"/>
              </a:rPr>
              <a:t>u'_about</a:t>
            </a:r>
            <a:r>
              <a:rPr lang="en-GB" sz="1200" dirty="0" smtClean="0">
                <a:latin typeface="Lucida Console" pitchFamily="49" charset="0"/>
              </a:rPr>
              <a:t>': </a:t>
            </a:r>
            <a:r>
              <a:rPr lang="en-GB" sz="1200" dirty="0" err="1" smtClean="0">
                <a:latin typeface="Lucida Console" pitchFamily="49" charset="0"/>
              </a:rPr>
              <a:t>u'http</a:t>
            </a:r>
            <a:r>
              <a:rPr lang="en-GB" sz="1200" dirty="0" smtClean="0">
                <a:latin typeface="Lucida Console" pitchFamily="49" charset="0"/>
              </a:rPr>
              <a:t>://</a:t>
            </a:r>
            <a:r>
              <a:rPr lang="en-GB" sz="1200" dirty="0" err="1" smtClean="0">
                <a:latin typeface="Lucida Console" pitchFamily="49" charset="0"/>
              </a:rPr>
              <a:t>ops.rsc.org</a:t>
            </a:r>
            <a:r>
              <a:rPr lang="en-GB" sz="1200" dirty="0" smtClean="0">
                <a:latin typeface="Lucida Console" pitchFamily="49" charset="0"/>
              </a:rPr>
              <a:t>/OPS1522274'}</a:t>
            </a:r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dirty="0" smtClean="0"/>
              <a:t>	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100" cy="4824561"/>
          </a:xfrm>
        </p:spPr>
        <p:txBody>
          <a:bodyPr/>
          <a:lstStyle/>
          <a:p>
            <a:pPr>
              <a:buFontTx/>
              <a:buNone/>
            </a:pPr>
            <a:r>
              <a:rPr lang="de-AT" sz="1900" b="1" dirty="0" smtClean="0"/>
              <a:t>Python – Full code for example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import urllib2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import urllib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import json</a:t>
            </a:r>
          </a:p>
          <a:p>
            <a:pPr>
              <a:buFont typeface="Arial" pitchFamily="34" charset="0"/>
              <a:buChar char="•"/>
            </a:pPr>
            <a:endParaRPr lang="de-DE" sz="1200" dirty="0" smtClean="0">
              <a:latin typeface="Lucida Console" pitchFamily="49" charset="0"/>
            </a:endParaRP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smiles = 'CC(=O)Oc1ccccc1C(=O)O‚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enc_smiles = urllib.quote_plus(smiles)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api_response = urllib2.urlopen("http://beta.openphacts.org/1.3/structure/substructure?app_id=0e67195b&amp;app_key=4de13ee4bf639b64673966b3d7662955&amp;searchOptions.Molecule=%s&amp;resultOptions.Count=5&amp;_format=json"  % enc_smiles).read()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print api_response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json_obj = json.loads(api_response)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result_list = json_obj['result']['primaryTopic']['result']</a:t>
            </a:r>
          </a:p>
          <a:p>
            <a:pPr>
              <a:buNone/>
            </a:pPr>
            <a:endParaRPr lang="de-DE" sz="1200" dirty="0" smtClean="0">
              <a:latin typeface="Lucida Console" pitchFamily="49" charset="0"/>
            </a:endParaRP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for data in result_list:</a:t>
            </a:r>
          </a:p>
          <a:p>
            <a:pPr>
              <a:buNone/>
            </a:pPr>
            <a:r>
              <a:rPr lang="de-DE" sz="1200" dirty="0" smtClean="0">
                <a:latin typeface="Lucida Console" pitchFamily="49" charset="0"/>
              </a:rPr>
              <a:t>		print data</a:t>
            </a:r>
            <a:r>
              <a:rPr lang="en-GB" sz="1200" dirty="0" smtClean="0">
                <a:latin typeface="Lucida Console" pitchFamily="49" charset="0"/>
              </a:rPr>
              <a:t>	</a:t>
            </a:r>
            <a:endParaRPr lang="de-DE" sz="1200" dirty="0" smtClean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451</Words>
  <Application>Microsoft Office PowerPoint</Application>
  <PresentationFormat>On-screen Show (4:3)</PresentationFormat>
  <Paragraphs>219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Standarddesign</vt:lpstr>
      <vt:lpstr>Connecting to Open PHACTS API via Python/Pipeline Pilot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Bauer &amp; Zinner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Laptop</dc:creator>
  <cp:lastModifiedBy>R Campbell</cp:lastModifiedBy>
  <cp:revision>160</cp:revision>
  <dcterms:created xsi:type="dcterms:W3CDTF">2011-04-18T09:18:05Z</dcterms:created>
  <dcterms:modified xsi:type="dcterms:W3CDTF">2014-06-25T15:47:24Z</dcterms:modified>
</cp:coreProperties>
</file>